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8" r:id="rId5"/>
    <p:sldId id="295" r:id="rId6"/>
    <p:sldId id="292" r:id="rId7"/>
    <p:sldId id="294" r:id="rId8"/>
    <p:sldId id="299" r:id="rId9"/>
    <p:sldId id="300" r:id="rId10"/>
    <p:sldId id="291" r:id="rId11"/>
    <p:sldId id="297" r:id="rId12"/>
  </p:sldIdLst>
  <p:sldSz cx="9144000" cy="6858000" type="screen4x3"/>
  <p:notesSz cx="6858000" cy="9144000"/>
  <p:custDataLst>
    <p:tags r:id="rId14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2FB334-710C-42F6-BB10-AC6998C1DD43}" v="1" dt="2020-05-26T06:51:11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04" autoAdjust="0"/>
  </p:normalViewPr>
  <p:slideViewPr>
    <p:cSldViewPr>
      <p:cViewPr varScale="1">
        <p:scale>
          <a:sx n="68" d="100"/>
          <a:sy n="68" d="100"/>
        </p:scale>
        <p:origin x="14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" userId="26a08f2c-01df-42fd-8b2e-f6be77dec936" providerId="ADAL" clId="{082FB334-710C-42F6-BB10-AC6998C1DD43}"/>
    <pc:docChg chg="modSld">
      <pc:chgData name="Johan" userId="26a08f2c-01df-42fd-8b2e-f6be77dec936" providerId="ADAL" clId="{082FB334-710C-42F6-BB10-AC6998C1DD43}" dt="2020-05-26T06:51:11.081" v="0" actId="6549"/>
      <pc:docMkLst>
        <pc:docMk/>
      </pc:docMkLst>
      <pc:sldChg chg="modSp">
        <pc:chgData name="Johan" userId="26a08f2c-01df-42fd-8b2e-f6be77dec936" providerId="ADAL" clId="{082FB334-710C-42F6-BB10-AC6998C1DD43}" dt="2020-05-26T06:51:11.081" v="0" actId="6549"/>
        <pc:sldMkLst>
          <pc:docMk/>
          <pc:sldMk cId="1055528820" sldId="291"/>
        </pc:sldMkLst>
        <pc:spChg chg="mod">
          <ac:chgData name="Johan" userId="26a08f2c-01df-42fd-8b2e-f6be77dec936" providerId="ADAL" clId="{082FB334-710C-42F6-BB10-AC6998C1DD43}" dt="2020-05-26T06:51:11.081" v="0" actId="6549"/>
          <ac:spMkLst>
            <pc:docMk/>
            <pc:sldMk cId="1055528820" sldId="291"/>
            <ac:spMk id="9219" creationId="{00000000-0000-0000-0000-000000000000}"/>
          </ac:spMkLst>
        </pc:spChg>
      </pc:sldChg>
    </pc:docChg>
  </pc:docChgLst>
  <pc:docChgLst>
    <pc:chgData name="Bijnen, JAM (Johan)" userId="26a08f2c-01df-42fd-8b2e-f6be77dec936" providerId="ADAL" clId="{D7B321EE-25E3-408C-A9D7-C3B9B314B8A1}"/>
    <pc:docChg chg="custSel modSld">
      <pc:chgData name="Bijnen, JAM (Johan)" userId="26a08f2c-01df-42fd-8b2e-f6be77dec936" providerId="ADAL" clId="{D7B321EE-25E3-408C-A9D7-C3B9B314B8A1}" dt="2020-02-04T12:09:54.604" v="403" actId="1036"/>
      <pc:docMkLst>
        <pc:docMk/>
      </pc:docMkLst>
      <pc:sldChg chg="delSp modSp modAnim">
        <pc:chgData name="Bijnen, JAM (Johan)" userId="26a08f2c-01df-42fd-8b2e-f6be77dec936" providerId="ADAL" clId="{D7B321EE-25E3-408C-A9D7-C3B9B314B8A1}" dt="2020-02-04T12:09:54.604" v="403" actId="1036"/>
        <pc:sldMkLst>
          <pc:docMk/>
          <pc:sldMk cId="1055528820" sldId="291"/>
        </pc:sldMkLst>
        <pc:spChg chg="mod">
          <ac:chgData name="Bijnen, JAM (Johan)" userId="26a08f2c-01df-42fd-8b2e-f6be77dec936" providerId="ADAL" clId="{D7B321EE-25E3-408C-A9D7-C3B9B314B8A1}" dt="2020-02-04T12:09:54.604" v="403" actId="1036"/>
          <ac:spMkLst>
            <pc:docMk/>
            <pc:sldMk cId="1055528820" sldId="291"/>
            <ac:spMk id="9219" creationId="{00000000-0000-0000-0000-000000000000}"/>
          </ac:spMkLst>
        </pc:spChg>
        <pc:spChg chg="mod">
          <ac:chgData name="Bijnen, JAM (Johan)" userId="26a08f2c-01df-42fd-8b2e-f6be77dec936" providerId="ADAL" clId="{D7B321EE-25E3-408C-A9D7-C3B9B314B8A1}" dt="2020-01-31T21:34:22.812" v="277" actId="1076"/>
          <ac:spMkLst>
            <pc:docMk/>
            <pc:sldMk cId="1055528820" sldId="291"/>
            <ac:spMk id="9222" creationId="{00000000-0000-0000-0000-000000000000}"/>
          </ac:spMkLst>
        </pc:spChg>
        <pc:picChg chg="del">
          <ac:chgData name="Bijnen, JAM (Johan)" userId="26a08f2c-01df-42fd-8b2e-f6be77dec936" providerId="ADAL" clId="{D7B321EE-25E3-408C-A9D7-C3B9B314B8A1}" dt="2020-01-31T21:34:32.300" v="279" actId="478"/>
          <ac:picMkLst>
            <pc:docMk/>
            <pc:sldMk cId="1055528820" sldId="291"/>
            <ac:picMk id="6" creationId="{00000000-0000-0000-0000-000000000000}"/>
          </ac:picMkLst>
        </pc:picChg>
      </pc:sldChg>
      <pc:sldChg chg="modSp modAnim">
        <pc:chgData name="Bijnen, JAM (Johan)" userId="26a08f2c-01df-42fd-8b2e-f6be77dec936" providerId="ADAL" clId="{D7B321EE-25E3-408C-A9D7-C3B9B314B8A1}" dt="2020-01-31T21:14:38.482" v="10"/>
        <pc:sldMkLst>
          <pc:docMk/>
          <pc:sldMk cId="3478639492" sldId="292"/>
        </pc:sldMkLst>
        <pc:spChg chg="mod">
          <ac:chgData name="Bijnen, JAM (Johan)" userId="26a08f2c-01df-42fd-8b2e-f6be77dec936" providerId="ADAL" clId="{D7B321EE-25E3-408C-A9D7-C3B9B314B8A1}" dt="2020-01-31T21:14:30.278" v="8" actId="14100"/>
          <ac:spMkLst>
            <pc:docMk/>
            <pc:sldMk cId="3478639492" sldId="292"/>
            <ac:spMk id="9219" creationId="{00000000-0000-0000-0000-000000000000}"/>
          </ac:spMkLst>
        </pc:spChg>
      </pc:sldChg>
      <pc:sldChg chg="modSp">
        <pc:chgData name="Bijnen, JAM (Johan)" userId="26a08f2c-01df-42fd-8b2e-f6be77dec936" providerId="ADAL" clId="{D7B321EE-25E3-408C-A9D7-C3B9B314B8A1}" dt="2020-01-31T21:37:45.564" v="338" actId="14100"/>
        <pc:sldMkLst>
          <pc:docMk/>
          <pc:sldMk cId="4249427820" sldId="297"/>
        </pc:sldMkLst>
        <pc:spChg chg="mod">
          <ac:chgData name="Bijnen, JAM (Johan)" userId="26a08f2c-01df-42fd-8b2e-f6be77dec936" providerId="ADAL" clId="{D7B321EE-25E3-408C-A9D7-C3B9B314B8A1}" dt="2020-01-31T21:37:45.564" v="338" actId="14100"/>
          <ac:spMkLst>
            <pc:docMk/>
            <pc:sldMk cId="4249427820" sldId="297"/>
            <ac:spMk id="921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447D9-1B54-40C6-A626-EE583A9694C8}" type="datetimeFigureOut">
              <a:rPr lang="nl-NL" smtClean="0"/>
              <a:pPr/>
              <a:t>26-5-2020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7476B-34A9-4A05-B615-F8A3390B1E6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34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88DC8-AE8C-403A-9446-E9834F0700D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772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31135-5117-4D2A-BD54-C73712401B8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2178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B65FA-E8AE-45EB-913F-93634F7BBD6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908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58E4B-C20C-4EA8-BA1C-83B07C3F4A1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0929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E8FE0-D6F9-4493-A32D-F0034C05221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847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08003-A9B6-40C9-A8FD-B9F4F9FA574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9134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D16F2-E874-4662-9D64-A2ACC0225C5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572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86805-C6AB-4678-8F60-53C9F9AB04B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590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82753-ABA5-44EF-9778-57A811F2A22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4781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3E051-7123-483F-B32F-66DDE8CA96B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965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19FB6-C3D8-484E-9C82-C3506FEF877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7464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7D2A3D-276C-4B02-A438-F44BAFFBAE3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hyperlink" Target="file:///C:\Users\sander.devries\AppData\Local\Microsoft\Windows\Temporary%20Internet%20Files\Content.Outlook\0WUI3EU2\H6-examen-opg7-grafiek.xls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sander.devries\AppData\Local\Microsoft\Windows\Temporary%20Internet%20Files\Content.Outlook\0WUI3EU2\H6-examen-opg7-grafiek.xlsx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§6.2 Van alle markten thuis?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u="sng" dirty="0">
                <a:latin typeface="Arial" panose="020B0604020202020204" pitchFamily="34" charset="0"/>
                <a:cs typeface="Arial" panose="020B0604020202020204" pitchFamily="34" charset="0"/>
              </a:rPr>
              <a:t>Vandaag bespreken we: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een markt is.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Hoe vraag en aanbod invloed hebben op de prijs.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is een marktaandeel.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138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8377" y="1484784"/>
            <a:ext cx="8280920" cy="449446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28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concrete markt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is een plaats waar op afgesproken tijden goederen worden verhandeld. (bijvoorbeeld weekmarkt, supermarkt, winkels)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Als je het bij economie over de markt hebt, bedoel je meestal een </a:t>
            </a:r>
            <a:r>
              <a:rPr lang="nl-NL" sz="28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abstracte markt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 Dat is het geheel van vraag naar en aanbod van een product. (bijvoorbeeld de oliemarkt en de huizenmarkt)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Markten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11055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340768"/>
            <a:ext cx="8280920" cy="4896544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Hoe bepaalt een ondernemer de </a:t>
            </a:r>
            <a:r>
              <a:rPr lang="nl-NL" sz="28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verkoopprijs</a:t>
            </a:r>
            <a:r>
              <a:rPr lang="nl-NL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nl-NL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basis is de inkoopprijs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die hij heeft betaald en de kosten die hij heeft gemaakt. Die wil hij in ieder geval terugverdienen! </a:t>
            </a:r>
          </a:p>
          <a:p>
            <a:pPr marL="514350" indent="-514350" algn="l">
              <a:buFont typeface="+mj-lt"/>
              <a:buAutoNum type="arabicPeriod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Hoe is de markt? 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Als de </a:t>
            </a:r>
            <a:r>
              <a:rPr lang="nl-NL" sz="2800" u="sng" dirty="0">
                <a:latin typeface="Arial" panose="020B0604020202020204" pitchFamily="34" charset="0"/>
                <a:cs typeface="Arial" panose="020B0604020202020204" pitchFamily="34" charset="0"/>
              </a:rPr>
              <a:t>vraag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naar een product toeneemt, kan de prijs omhoog. </a:t>
            </a:r>
          </a:p>
          <a:p>
            <a:pPr marL="914400" lvl="1" indent="-457200" algn="l">
              <a:buFont typeface="Wingdings" panose="05000000000000000000" pitchFamily="2" charset="2"/>
              <a:buChar char="§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Als de </a:t>
            </a:r>
            <a:r>
              <a:rPr lang="nl-NL" sz="2800" u="sng" dirty="0">
                <a:latin typeface="Arial" panose="020B0604020202020204" pitchFamily="34" charset="0"/>
                <a:cs typeface="Arial" panose="020B0604020202020204" pitchFamily="34" charset="0"/>
              </a:rPr>
              <a:t>vraag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afneemt, of als er meer </a:t>
            </a:r>
            <a:r>
              <a:rPr lang="nl-NL" sz="2800" u="sng" dirty="0">
                <a:latin typeface="Arial" panose="020B0604020202020204" pitchFamily="34" charset="0"/>
                <a:cs typeface="Arial" panose="020B0604020202020204" pitchFamily="34" charset="0"/>
              </a:rPr>
              <a:t>aanbod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komt, moet hij zijn prijs laten zakken.</a:t>
            </a:r>
          </a:p>
          <a:p>
            <a:pPr marL="514350" indent="-514350" algn="l">
              <a:buFont typeface="+mj-lt"/>
              <a:buAutoNum type="arabicPeriod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Is er nog concurrentie?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Verkoopprijs bepalen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7863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AEA4595D-2B4E-4A2C-83A4-03D3BE8CCB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933" y="836712"/>
            <a:ext cx="8347508" cy="5663527"/>
          </a:xfrm>
          <a:prstGeom prst="rect">
            <a:avLst/>
          </a:prstGeom>
        </p:spPr>
      </p:pic>
      <p:sp>
        <p:nvSpPr>
          <p:cNvPr id="9222" name="Titel 1"/>
          <p:cNvSpPr>
            <a:spLocks/>
          </p:cNvSpPr>
          <p:nvPr/>
        </p:nvSpPr>
        <p:spPr bwMode="auto">
          <a:xfrm>
            <a:off x="457200" y="21155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Vraag en aanbod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3354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itel 1"/>
          <p:cNvSpPr>
            <a:spLocks/>
          </p:cNvSpPr>
          <p:nvPr/>
        </p:nvSpPr>
        <p:spPr bwMode="auto">
          <a:xfrm>
            <a:off x="457200" y="21155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Vraag en aanbod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5434A59-1D36-425F-94E4-B425F168F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052736"/>
            <a:ext cx="6458284" cy="4392488"/>
          </a:xfrm>
          <a:prstGeom prst="rect">
            <a:avLst/>
          </a:prstGeom>
        </p:spPr>
      </p:pic>
      <p:pic>
        <p:nvPicPr>
          <p:cNvPr id="7" name="Afbeelding 6">
            <a:hlinkClick r:id="rId4"/>
            <a:extLst>
              <a:ext uri="{FF2B5EF4-FFF2-40B4-BE49-F238E27FC236}">
                <a16:creationId xmlns:a16="http://schemas.microsoft.com/office/drawing/2014/main" id="{3527B6AD-23CF-4F37-9DE9-78455D9B83F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6458284" cy="4392488"/>
          </a:xfrm>
          <a:prstGeom prst="rect">
            <a:avLst/>
          </a:prstGeom>
          <a:noFill/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15E3E6EB-99F3-49C9-8854-3005CD393D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97873" y="1407410"/>
            <a:ext cx="3146127" cy="276109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5D4363D1-4EE7-4AE5-87E3-FE1CB3235D75}"/>
              </a:ext>
            </a:extLst>
          </p:cNvPr>
          <p:cNvSpPr txBox="1"/>
          <p:nvPr/>
        </p:nvSpPr>
        <p:spPr>
          <a:xfrm>
            <a:off x="-1260648" y="3706835"/>
            <a:ext cx="6458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</a:t>
            </a:r>
          </a:p>
        </p:txBody>
      </p:sp>
      <p:sp>
        <p:nvSpPr>
          <p:cNvPr id="11" name="Bijschrift: pijl-links 10">
            <a:extLst>
              <a:ext uri="{FF2B5EF4-FFF2-40B4-BE49-F238E27FC236}">
                <a16:creationId xmlns:a16="http://schemas.microsoft.com/office/drawing/2014/main" id="{C53433BB-AFB0-48EB-A528-99B63A6A3718}"/>
              </a:ext>
            </a:extLst>
          </p:cNvPr>
          <p:cNvSpPr/>
          <p:nvPr/>
        </p:nvSpPr>
        <p:spPr>
          <a:xfrm rot="5400000">
            <a:off x="2922586" y="4117280"/>
            <a:ext cx="1340325" cy="2592288"/>
          </a:xfrm>
          <a:prstGeom prst="leftArrowCallout">
            <a:avLst>
              <a:gd name="adj1" fmla="val 13575"/>
              <a:gd name="adj2" fmla="val 21356"/>
              <a:gd name="adj3" fmla="val 31660"/>
              <a:gd name="adj4" fmla="val 38973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nl-NL" sz="16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Evenwichtshoeveelheid</a:t>
            </a:r>
          </a:p>
        </p:txBody>
      </p:sp>
      <p:sp>
        <p:nvSpPr>
          <p:cNvPr id="8" name="Bijschrift: pijl-links 7">
            <a:extLst>
              <a:ext uri="{FF2B5EF4-FFF2-40B4-BE49-F238E27FC236}">
                <a16:creationId xmlns:a16="http://schemas.microsoft.com/office/drawing/2014/main" id="{D3034787-4CD2-4A97-9AC7-A5F36E816686}"/>
              </a:ext>
            </a:extLst>
          </p:cNvPr>
          <p:cNvSpPr/>
          <p:nvPr/>
        </p:nvSpPr>
        <p:spPr>
          <a:xfrm>
            <a:off x="1504517" y="2374691"/>
            <a:ext cx="1584176" cy="602068"/>
          </a:xfrm>
          <a:prstGeom prst="leftArrowCallout">
            <a:avLst>
              <a:gd name="adj1" fmla="val 25000"/>
              <a:gd name="adj2" fmla="val 25000"/>
              <a:gd name="adj3" fmla="val 33081"/>
              <a:gd name="adj4" fmla="val 76282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Evenwichts</a:t>
            </a:r>
            <a:r>
              <a:rPr lang="nl-NL" sz="16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prijs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686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itel 1"/>
          <p:cNvSpPr>
            <a:spLocks/>
          </p:cNvSpPr>
          <p:nvPr/>
        </p:nvSpPr>
        <p:spPr bwMode="auto">
          <a:xfrm>
            <a:off x="528100" y="-3010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Vraag en aanbod</a:t>
            </a:r>
          </a:p>
        </p:txBody>
      </p:sp>
      <p:pic>
        <p:nvPicPr>
          <p:cNvPr id="7" name="Afbeelding 6">
            <a:hlinkClick r:id="rId3"/>
            <a:extLst>
              <a:ext uri="{FF2B5EF4-FFF2-40B4-BE49-F238E27FC236}">
                <a16:creationId xmlns:a16="http://schemas.microsoft.com/office/drawing/2014/main" id="{3527B6AD-23CF-4F37-9DE9-78455D9B83F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32" y="541397"/>
            <a:ext cx="6458284" cy="4392488"/>
          </a:xfrm>
          <a:prstGeom prst="rect">
            <a:avLst/>
          </a:prstGeom>
          <a:noFill/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5D4363D1-4EE7-4AE5-87E3-FE1CB3235D75}"/>
              </a:ext>
            </a:extLst>
          </p:cNvPr>
          <p:cNvSpPr txBox="1"/>
          <p:nvPr/>
        </p:nvSpPr>
        <p:spPr>
          <a:xfrm>
            <a:off x="226127" y="4965174"/>
            <a:ext cx="4246628" cy="1754326"/>
          </a:xfrm>
          <a:prstGeom prst="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Hoeveel fietsen van € 475 verkoopt hij? Verklaar!</a:t>
            </a:r>
          </a:p>
          <a:p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Antwoord: 30 fietsen, want er is maar een aanbod van 30 fietsen van die prijs (meer heeft hij er niet in de winkel van die prijs)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53B94B3-01CE-4125-814D-2850F85A5356}"/>
              </a:ext>
            </a:extLst>
          </p:cNvPr>
          <p:cNvSpPr txBox="1"/>
          <p:nvPr/>
        </p:nvSpPr>
        <p:spPr>
          <a:xfrm>
            <a:off x="4631781" y="4965174"/>
            <a:ext cx="4246628" cy="1754326"/>
          </a:xfrm>
          <a:prstGeom prst="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Hoeveel fietsen van € 550 verkoopt hij? Verklaar!</a:t>
            </a:r>
          </a:p>
          <a:p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Antwoord: 40 fietsen, want er is maar vraag van 40 fietsen naar die prijs (niet meer dan 40 mensen willen een fiets van die prijs)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5E3E6EB-99F3-49C9-8854-3005CD393D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3141" y="657930"/>
            <a:ext cx="3146127" cy="27610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180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4011" y="1057685"/>
            <a:ext cx="8495978" cy="553966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marktaandeel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is de afzet van een bedrijf als percentage van de totale afzet van dat product is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Oftewel: hoeveel producten een bedrijf verkoopt in verhouding tot alle verkochte producten  op de totale markt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Als een bedrijf dus de helft van alle producten op een markt (bijv. de automarkt) verkoopt heeft dat bedrijf een marktaandeel van 50%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Om te beoordelen hoe een bedrijf presteert in vergelijking met zijn concurrenten, geeft het marktaandeel dus belangrijke informatie.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57200" y="29235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Marktaandeel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552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24770" y="1412776"/>
            <a:ext cx="5419230" cy="4824536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Bekijk de grafiek en beantwoord de vragen.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Welke autoverzekeraar heeft het grootste marktaandeel op de markt van autoverzekeringen?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Antwoord: Achmea met 13%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En welke het kleinste?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Antwoord: UVM met 4%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Marktaandeel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87" y="1117501"/>
            <a:ext cx="3272583" cy="511981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4942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b3f07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ab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a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af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b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b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b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c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c1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6674C073F7C946B528B9F8073DB955" ma:contentTypeVersion="11" ma:contentTypeDescription="Een nieuw document maken." ma:contentTypeScope="" ma:versionID="468075c1c346b07f5cf9b3b8ad8b0b47">
  <xsd:schema xmlns:xsd="http://www.w3.org/2001/XMLSchema" xmlns:xs="http://www.w3.org/2001/XMLSchema" xmlns:p="http://schemas.microsoft.com/office/2006/metadata/properties" xmlns:ns3="e9f1fc5b-39a2-4f59-9831-94e16189a628" xmlns:ns4="a56c8cac-3bb1-4e16-a866-4ba8c522076e" targetNamespace="http://schemas.microsoft.com/office/2006/metadata/properties" ma:root="true" ma:fieldsID="04030b0fca281028d430f0b1749de66a" ns3:_="" ns4:_="">
    <xsd:import namespace="e9f1fc5b-39a2-4f59-9831-94e16189a628"/>
    <xsd:import namespace="a56c8cac-3bb1-4e16-a866-4ba8c522076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1fc5b-39a2-4f59-9831-94e16189a62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c8cac-3bb1-4e16-a866-4ba8c52207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270422A-9A4D-4D1F-9351-405CD32692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BC33AA-B9B0-4ACB-87FC-CBFDE99AC1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f1fc5b-39a2-4f59-9831-94e16189a628"/>
    <ds:schemaRef ds:uri="a56c8cac-3bb1-4e16-a866-4ba8c52207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34CA5C-CE52-4FF4-B263-8B819EC200A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381</Words>
  <Application>Microsoft Office PowerPoint</Application>
  <PresentationFormat>Diavoorstelling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Standaardontwerp</vt:lpstr>
      <vt:lpstr>§6.2 Van alle markten thuis?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Verzekeraar</dc:title>
  <dc:creator>Joop Mug</dc:creator>
  <cp:lastModifiedBy>laptop</cp:lastModifiedBy>
  <cp:revision>86</cp:revision>
  <dcterms:created xsi:type="dcterms:W3CDTF">2011-02-22T13:52:07Z</dcterms:created>
  <dcterms:modified xsi:type="dcterms:W3CDTF">2020-05-26T06:51:44Z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0x010100946674C073F7C946B528B9F8073DB955</vt:lpwstr>
  </property>
</Properties>
</file>